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3" r:id="rId1"/>
  </p:sldMasterIdLst>
  <p:notesMasterIdLst>
    <p:notesMasterId r:id="rId6"/>
  </p:notesMasterIdLst>
  <p:sldIdLst>
    <p:sldId id="310" r:id="rId2"/>
    <p:sldId id="332" r:id="rId3"/>
    <p:sldId id="333" r:id="rId4"/>
    <p:sldId id="334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E00"/>
    <a:srgbClr val="549E39"/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1837" autoAdjust="0"/>
  </p:normalViewPr>
  <p:slideViewPr>
    <p:cSldViewPr>
      <p:cViewPr varScale="1">
        <p:scale>
          <a:sx n="42" d="100"/>
          <a:sy n="42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xmlns="" id="{6D2BAE3D-CF55-4D46-A61A-BBCCEC56C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FB1FA7DF-5CCB-4A6B-8AA8-87D7B7B5FA37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473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559B6D1-6323-4636-B8DE-B909A88BECD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C6606C-CCC9-4DF7-91FF-25E092A7CDD3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D34F5B5-AE60-4EFF-A9E2-7E6CAC3A0890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0B2194A-4963-40C2-AC86-088C9162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57F3-0517-4E9B-9768-BEB61D7E85B6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9AABF8A-AD23-41EE-AB29-2F36EF33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F88AD37-5684-4025-9F2D-A7C14B61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C839-DA0E-4012-953B-7D5C3D875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10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CCB4F0-D926-45D0-96C2-E2AD5AF3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C786-5F9D-490F-96CA-934CBF21D7F8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68823A-0A1E-4372-AE56-056729A5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B0599-B360-4FAD-8870-9D98BC97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CA8E-0675-4834-AB55-B7F904D2E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32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914F15-9C83-4502-917D-0BD36322606A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D24ED06-5500-4B75-867C-10E42E29D311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38721FFF-9498-4923-A21D-CFB1CBF80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7C4F-9923-4E2A-903E-9F976653F33E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4F3473DF-AC08-4578-A8B5-5D411843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C720C4B8-F0F1-450F-A59A-3D4F53D7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09A5-09A7-4262-AEC2-7D5F12C38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8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>
            <a:extLst>
              <a:ext uri="{FF2B5EF4-FFF2-40B4-BE49-F238E27FC236}">
                <a16:creationId xmlns:a16="http://schemas.microsoft.com/office/drawing/2014/main" xmlns="" id="{86C1F96F-3CAE-4428-B854-20B40605ADC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51813" y="152400"/>
            <a:ext cx="792162" cy="1293813"/>
            <a:chOff x="0" y="0"/>
            <a:chExt cx="499" cy="815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xmlns="" id="{C066151E-8A2A-46E8-8504-7AF41846C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6" name="Oval 3">
              <a:extLst>
                <a:ext uri="{FF2B5EF4-FFF2-40B4-BE49-F238E27FC236}">
                  <a16:creationId xmlns:a16="http://schemas.microsoft.com/office/drawing/2014/main" xmlns="" id="{A8971EC3-6AF4-45FD-9BDC-9A1FF780D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xmlns="" id="{B066BC28-0867-430F-9FB9-D2CA9A0EB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xmlns="" id="{78173CDF-A1EA-41C8-BE04-997512FD0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xmlns="" id="{088A8352-C86D-48F7-99B8-0253EAD8E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xmlns="" id="{B6449E26-ECBB-4137-B4D3-B3BA2F4DD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xmlns="" id="{30C30D17-6504-4651-840C-17C1F5762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xmlns="" id="{5F45E6DB-DE8D-49D8-9CBC-88C33A6EA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xmlns="" id="{0EBA493C-8D85-4E32-B8E4-AF804302A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xmlns="" id="{C411BE0D-323F-4628-968C-582DD68E1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xmlns="" id="{FD569CEB-D399-4F2A-8108-ABD54C9F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6" name="Oval 13">
              <a:extLst>
                <a:ext uri="{FF2B5EF4-FFF2-40B4-BE49-F238E27FC236}">
                  <a16:creationId xmlns:a16="http://schemas.microsoft.com/office/drawing/2014/main" xmlns="" id="{FFA6A893-A173-45E2-B8EA-9959E5FC2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xmlns="" id="{4C8F8796-CFB0-4C88-9FC1-039E1BA84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xmlns="" id="{E5635D95-E6F5-41C2-BC2D-8DA1F4A45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xmlns="" id="{1146725B-70FF-4989-B3E9-2F3B4FE47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0" name="Oval 17">
              <a:extLst>
                <a:ext uri="{FF2B5EF4-FFF2-40B4-BE49-F238E27FC236}">
                  <a16:creationId xmlns:a16="http://schemas.microsoft.com/office/drawing/2014/main" xmlns="" id="{E7524B58-1BC4-4DCC-A4B2-155B70382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xmlns="" id="{DEA992E7-29A2-41E4-88CA-28A0737AC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2" name="Oval 19">
              <a:extLst>
                <a:ext uri="{FF2B5EF4-FFF2-40B4-BE49-F238E27FC236}">
                  <a16:creationId xmlns:a16="http://schemas.microsoft.com/office/drawing/2014/main" xmlns="" id="{7DE902C0-0FC9-4421-A285-9F73E50FF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3" name="Oval 20">
              <a:extLst>
                <a:ext uri="{FF2B5EF4-FFF2-40B4-BE49-F238E27FC236}">
                  <a16:creationId xmlns:a16="http://schemas.microsoft.com/office/drawing/2014/main" xmlns="" id="{71A71048-115C-4434-8D47-B48E8F47C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4" name="Oval 21">
              <a:extLst>
                <a:ext uri="{FF2B5EF4-FFF2-40B4-BE49-F238E27FC236}">
                  <a16:creationId xmlns:a16="http://schemas.microsoft.com/office/drawing/2014/main" xmlns="" id="{641BCBB3-CD79-450C-9446-F8D84A3A7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xmlns="" id="{8AB6B402-AE87-4882-8901-0269369A3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6" name="Oval 23">
              <a:extLst>
                <a:ext uri="{FF2B5EF4-FFF2-40B4-BE49-F238E27FC236}">
                  <a16:creationId xmlns:a16="http://schemas.microsoft.com/office/drawing/2014/main" xmlns="" id="{5F321B69-F183-4192-9448-685A080FA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xmlns="" id="{E3CE5AD4-FFA3-46AF-9109-EBA0122EF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8" name="Oval 25">
              <a:extLst>
                <a:ext uri="{FF2B5EF4-FFF2-40B4-BE49-F238E27FC236}">
                  <a16:creationId xmlns:a16="http://schemas.microsoft.com/office/drawing/2014/main" xmlns="" id="{F120301B-FBAE-4FB9-AF34-E32AAD07C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29" name="Oval 26">
              <a:extLst>
                <a:ext uri="{FF2B5EF4-FFF2-40B4-BE49-F238E27FC236}">
                  <a16:creationId xmlns:a16="http://schemas.microsoft.com/office/drawing/2014/main" xmlns="" id="{DFF8F12C-067E-4122-A6E5-1AD64CB9C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0" name="Oval 27">
              <a:extLst>
                <a:ext uri="{FF2B5EF4-FFF2-40B4-BE49-F238E27FC236}">
                  <a16:creationId xmlns:a16="http://schemas.microsoft.com/office/drawing/2014/main" xmlns="" id="{6B7D1123-C2D1-4336-9FC2-B286E44BD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xmlns="" id="{1301EB9C-E198-489D-89BC-AB230B759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2" name="Oval 29">
              <a:extLst>
                <a:ext uri="{FF2B5EF4-FFF2-40B4-BE49-F238E27FC236}">
                  <a16:creationId xmlns:a16="http://schemas.microsoft.com/office/drawing/2014/main" xmlns="" id="{29CD04C0-FAE5-4886-8D01-301884C4A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3" name="Oval 30">
              <a:extLst>
                <a:ext uri="{FF2B5EF4-FFF2-40B4-BE49-F238E27FC236}">
                  <a16:creationId xmlns:a16="http://schemas.microsoft.com/office/drawing/2014/main" xmlns="" id="{4D346167-2387-43F4-9701-835F0BF64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4" name="Oval 31">
              <a:extLst>
                <a:ext uri="{FF2B5EF4-FFF2-40B4-BE49-F238E27FC236}">
                  <a16:creationId xmlns:a16="http://schemas.microsoft.com/office/drawing/2014/main" xmlns="" id="{C887D5B9-EB21-460A-9F34-0E9912220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  <p:sp>
          <p:nvSpPr>
            <p:cNvPr id="35" name="Oval 32">
              <a:extLst>
                <a:ext uri="{FF2B5EF4-FFF2-40B4-BE49-F238E27FC236}">
                  <a16:creationId xmlns:a16="http://schemas.microsoft.com/office/drawing/2014/main" xmlns="" id="{1D7A8BD0-4D57-411C-AB94-57269D2B5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  <a:sym typeface="Arial" panose="020B0604020202020204" pitchFamily="34" charset="0"/>
              </a:endParaRPr>
            </a:p>
          </p:txBody>
        </p:sp>
      </p:grpSp>
      <p:sp>
        <p:nvSpPr>
          <p:cNvPr id="36" name="Line 1">
            <a:extLst>
              <a:ext uri="{FF2B5EF4-FFF2-40B4-BE49-F238E27FC236}">
                <a16:creationId xmlns:a16="http://schemas.microsoft.com/office/drawing/2014/main" xmlns="" id="{74892780-E960-4AEF-B178-EAA7BFB935C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xmlns="" id="{2A3F7D77-F977-4611-AB65-1EDD0950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2E57-C1F2-4FB5-93B3-F1F97FDD77A8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xmlns="" id="{3FC0824E-AD24-4A93-87B9-08527D13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xmlns="" id="{EE3B6946-6A55-4FC8-8317-E8473A6F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1668-11B0-4091-9205-8CBF14BE1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F34F62-0945-4382-BFDA-B3A3CCD50C6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CF1BB00-DF1E-4550-B1A7-7A6E1507490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12DF6EA-E7F1-4A81-8112-3349C5AACA20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976A6AF-A9EB-4D43-98F5-96D39E9E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634A2-473A-4980-A9A9-890CB984295B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CA19EA8-2976-4706-BB7B-BB716BA6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63B77AE-7CAC-45DB-8C5A-7E378AA7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569D-CAA0-421F-BE59-6038D51AB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64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56D6D01-17F4-4E35-8F4A-B426CAA6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1EBC-818A-45F4-8022-BB2CCDB6D00D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0BDD972-5BA2-4C32-9A7E-7F00CE60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11E053-B533-4AFC-936E-B893FA02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823D-4AB3-40D3-8B9F-3B70CD0CB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15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C127F89-27B8-4BCD-A726-D2E13578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FF091-4597-4729-94DB-38A05D059611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1223CAF-9B66-474D-940A-8C734A7A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FCA2598-9515-4BC6-BEBC-FE6B037F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FF42-ED89-4641-B42D-8E642EA92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4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F8184A1-F05E-4D69-A519-3EA44E20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B721-1EF6-4588-BC2A-C864D8684738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0960B03-ADDC-4423-ACA6-A060E56F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B4C59C4-1C76-473F-8135-EF66B73A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710B-EB23-4161-8F7C-CB4C6EB19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46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A04CEF-46C6-422F-B666-C427E00EDDC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B9E8CFD-9FA2-4062-AAD7-FC4889EC855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0A3124F0-3C39-49BA-8AA4-C0EC98BB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B359-AC02-49B9-89F4-9C823B865D06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6E56DA49-E7FC-42D1-A9EC-2092C0AA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EA927843-A6C7-494C-82DA-E5E454F1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28A6E-87A8-4BE2-8814-1EBFFD0FD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2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A5246A-DA65-42E8-A259-0E3BCC7F331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465068-70D2-4FBC-9AAD-F63EAD0A10D9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5C927F45-47D0-414F-8547-58E6C03F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7B73245-7911-4988-A73C-63461705839F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B4DED900-2BED-4B18-A479-730321CC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72D6FC5A-875E-4717-928B-B768A1DC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1A12D1-777D-4416-BAE8-6CA0D59C8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4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2D8CC2-3C99-4E6F-B284-9F4F36526A67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E9F30A1-EE9B-4065-BD17-A9AAE096FEE1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1EBCA3BA-910C-4612-A568-8B9E33BE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57E0-DC41-42E3-9F08-6EBDB15BF8E7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B85AACE0-0143-423E-9FBE-A6DAE2D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66CE491D-A581-4288-8140-AF0664E5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7A2F-5AA6-4B52-A255-CCB44A27F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78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51B6AC-8F61-489D-8F2B-2B64C493C2BE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7F7557C-75FA-488D-8BAE-E0FCE82CC2B8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823FE65-2BCD-4A91-97B2-FD347851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304A0E76-CD2B-4D62-8C64-F6D078790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1D9FBB-6C0A-4185-825D-C7F1DF7AB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95E43E-18D7-41DC-8B2B-05C04250755C}" type="datetimeFigureOut">
              <a:rPr lang="en-US"/>
              <a:pPr>
                <a:defRPr/>
              </a:pPr>
              <a:t>3/24/2019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EC2A49-AE67-4C80-A493-1137214A5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B53C02-77D2-44E4-A3DB-39E418F47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D157B1C-2EB2-42B6-A3B2-43110825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35EF4EA-4C74-45A1-B122-582AFC241138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17" r:id="rId4"/>
    <p:sldLayoutId id="2147484018" r:id="rId5"/>
    <p:sldLayoutId id="2147484019" r:id="rId6"/>
    <p:sldLayoutId id="2147484024" r:id="rId7"/>
    <p:sldLayoutId id="2147484025" r:id="rId8"/>
    <p:sldLayoutId id="2147484026" r:id="rId9"/>
    <p:sldLayoutId id="2147484020" r:id="rId10"/>
    <p:sldLayoutId id="2147484027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roundworksvt.org/" TargetMode="External"/><Relationship Id="rId3" Type="http://schemas.openxmlformats.org/officeDocument/2006/relationships/hyperlink" Target="http://cvsas.org/" TargetMode="External"/><Relationship Id="rId7" Type="http://schemas.openxmlformats.org/officeDocument/2006/relationships/hyperlink" Target="https://baartprograms.com/" TargetMode="External"/><Relationship Id="rId2" Type="http://schemas.openxmlformats.org/officeDocument/2006/relationships/hyperlink" Target="http://www.tpccv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pcbennington.org/" TargetMode="External"/><Relationship Id="rId5" Type="http://schemas.openxmlformats.org/officeDocument/2006/relationships/hyperlink" Target="http://parksplacevt.org/" TargetMode="External"/><Relationship Id="rId10" Type="http://schemas.openxmlformats.org/officeDocument/2006/relationships/hyperlink" Target="https://www.brattlebororetreat.org/" TargetMode="External"/><Relationship Id="rId4" Type="http://schemas.openxmlformats.org/officeDocument/2006/relationships/hyperlink" Target="http://www.phwcvt.org/" TargetMode="External"/><Relationship Id="rId9" Type="http://schemas.openxmlformats.org/officeDocument/2006/relationships/hyperlink" Target="http://www.aidsprojectsouthernvermont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eatmentassociatesinc.com/" TargetMode="External"/><Relationship Id="rId3" Type="http://schemas.openxmlformats.org/officeDocument/2006/relationships/hyperlink" Target="http://www.turningpointcentervt.org/" TargetMode="External"/><Relationship Id="rId7" Type="http://schemas.openxmlformats.org/officeDocument/2006/relationships/hyperlink" Target="http://turningpointaddisonvt.org/" TargetMode="External"/><Relationship Id="rId2" Type="http://schemas.openxmlformats.org/officeDocument/2006/relationships/hyperlink" Target="http://www.howardcenter.org/Substance-Abu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pervalleyturningpoint.org/" TargetMode="External"/><Relationship Id="rId11" Type="http://schemas.openxmlformats.org/officeDocument/2006/relationships/hyperlink" Target="http://journeytorecoverycommunitycenter.com/" TargetMode="External"/><Relationship Id="rId5" Type="http://schemas.openxmlformats.org/officeDocument/2006/relationships/hyperlink" Target="http://www.med.uvm.edu/behaviorandhealth" TargetMode="External"/><Relationship Id="rId10" Type="http://schemas.openxmlformats.org/officeDocument/2006/relationships/hyperlink" Target="https://baartprograms.com/" TargetMode="External"/><Relationship Id="rId4" Type="http://schemas.openxmlformats.org/officeDocument/2006/relationships/hyperlink" Target="http://www.howardcenter.org/Substance-Abuse/Substance-Abuse-Crisis-Services" TargetMode="External"/><Relationship Id="rId9" Type="http://schemas.openxmlformats.org/officeDocument/2006/relationships/hyperlink" Target="http://www.ncvrc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gdomrecoverycenter.com/" TargetMode="External"/><Relationship Id="rId3" Type="http://schemas.openxmlformats.org/officeDocument/2006/relationships/hyperlink" Target="http://www.rutlandturningpoint.org/" TargetMode="External"/><Relationship Id="rId7" Type="http://schemas.openxmlformats.org/officeDocument/2006/relationships/hyperlink" Target="https://baartprograms.com/baart-st-albans/" TargetMode="External"/><Relationship Id="rId2" Type="http://schemas.openxmlformats.org/officeDocument/2006/relationships/hyperlink" Target="https://giffordhealthcare.org/location/kingwood-health-cen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urningpointfranklincounty.org/" TargetMode="External"/><Relationship Id="rId5" Type="http://schemas.openxmlformats.org/officeDocument/2006/relationships/hyperlink" Target="http://www.howardcenter.org/Substance-Abuse" TargetMode="External"/><Relationship Id="rId10" Type="http://schemas.openxmlformats.org/officeDocument/2006/relationships/hyperlink" Target="https://baartprograms.com/baart-st-johnsbury/" TargetMode="External"/><Relationship Id="rId4" Type="http://schemas.openxmlformats.org/officeDocument/2006/relationships/hyperlink" Target="http://www.rrmc.org/services/west-ridge-center-for-addiction-recovery/" TargetMode="External"/><Relationship Id="rId9" Type="http://schemas.openxmlformats.org/officeDocument/2006/relationships/hyperlink" Target="http://www.vtcare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tlerivers.org/" TargetMode="External"/><Relationship Id="rId2" Type="http://schemas.openxmlformats.org/officeDocument/2006/relationships/hyperlink" Target="http://notchv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dneighborhealthclinic.org/" TargetMode="External"/><Relationship Id="rId4" Type="http://schemas.openxmlformats.org/officeDocument/2006/relationships/hyperlink" Target="http://www.h2r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1D726-0D19-441F-AA29-7A3AB2D6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Where to find Narcan</a:t>
            </a:r>
            <a:br>
              <a:rPr lang="en-US" dirty="0"/>
            </a:br>
            <a:r>
              <a:rPr lang="en-US" dirty="0"/>
              <a:t>in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ED0F90-0701-4034-A98E-376695D0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F57C9-3B38-4E50-804E-50E1D37EBDF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C471DAD-527F-465E-8D95-5884A32A29E1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00200"/>
          <a:ext cx="8686800" cy="4587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4937">
                  <a:extLst>
                    <a:ext uri="{9D8B030D-6E8A-4147-A177-3AD203B41FA5}">
                      <a16:colId xmlns:a16="http://schemas.microsoft.com/office/drawing/2014/main" xmlns="" val="3317637744"/>
                    </a:ext>
                  </a:extLst>
                </a:gridCol>
                <a:gridCol w="6251863">
                  <a:extLst>
                    <a:ext uri="{9D8B030D-6E8A-4147-A177-3AD203B41FA5}">
                      <a16:colId xmlns:a16="http://schemas.microsoft.com/office/drawing/2014/main" xmlns="" val="3122964558"/>
                    </a:ext>
                  </a:extLst>
                </a:gridCol>
              </a:tblGrid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6280140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2"/>
                        </a:rPr>
                        <a:t>Turning Point of Central Vermont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1325259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3"/>
                        </a:rPr>
                        <a:t>Central Vermont Substance Abuse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18501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4"/>
                        </a:rPr>
                        <a:t>People's Health &amp; Wellness Clinic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162689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Bellows Falls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5"/>
                        </a:rPr>
                        <a:t>Parks Place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102283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Bennington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6"/>
                        </a:rPr>
                        <a:t>Turning Point of Bennington County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127302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Berlin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7"/>
                        </a:rPr>
                        <a:t>Central Vermont Addiction Medicine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6580182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8"/>
                        </a:rPr>
                        <a:t>Groundworks Collaborative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4913510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Habit Opco – 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9930647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9"/>
                        </a:rPr>
                        <a:t>AIDS Project of Southern Vermont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644976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Turning Point of Windham County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5355619"/>
                  </a:ext>
                </a:extLst>
              </a:tr>
              <a:tr h="3823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Brattleboro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10"/>
                        </a:rPr>
                        <a:t>Brattleboro Retreat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58963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1D726-0D19-441F-AA29-7A3AB2D6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Where to find Narcan</a:t>
            </a:r>
            <a:br>
              <a:rPr lang="en-US" dirty="0"/>
            </a:br>
            <a:r>
              <a:rPr lang="en-US" dirty="0"/>
              <a:t>in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ED0F90-0701-4034-A98E-376695D0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83CD8-FDF1-44A0-BBAA-F20E3DAA076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379894-35C5-4436-BB75-F6A3A122FFCE}"/>
              </a:ext>
            </a:extLst>
          </p:cNvPr>
          <p:cNvGraphicFramePr>
            <a:graphicFrameLocks noGrp="1"/>
          </p:cNvGraphicFramePr>
          <p:nvPr/>
        </p:nvGraphicFramePr>
        <p:xfrm>
          <a:off x="190500" y="1600200"/>
          <a:ext cx="8763000" cy="4511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296">
                  <a:extLst>
                    <a:ext uri="{9D8B030D-6E8A-4147-A177-3AD203B41FA5}">
                      <a16:colId xmlns:a16="http://schemas.microsoft.com/office/drawing/2014/main" xmlns="" val="1765288163"/>
                    </a:ext>
                  </a:extLst>
                </a:gridCol>
                <a:gridCol w="6306704">
                  <a:extLst>
                    <a:ext uri="{9D8B030D-6E8A-4147-A177-3AD203B41FA5}">
                      <a16:colId xmlns:a16="http://schemas.microsoft.com/office/drawing/2014/main" xmlns="" val="2915842108"/>
                    </a:ext>
                  </a:extLst>
                </a:gridCol>
              </a:tblGrid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88637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2"/>
                        </a:rPr>
                        <a:t>Howard Center – Safe Recovery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090281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3"/>
                        </a:rPr>
                        <a:t>Turning Point of Chittenden County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009740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UVM Student Health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516694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4"/>
                        </a:rPr>
                        <a:t>Howard Center – Act1/Bridge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1741089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5"/>
                        </a:rPr>
                        <a:t>UVM Center on Behavior and Health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6061563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Hartford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6"/>
                        </a:rPr>
                        <a:t>Upper Valley Turning Point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8216846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Middlebury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7"/>
                        </a:rPr>
                        <a:t>Turning Point of Addison County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5140734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Montpelier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8"/>
                        </a:rPr>
                        <a:t>Treatment Associates, Inc.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0883454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Morrisville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9"/>
                        </a:rPr>
                        <a:t>North Central Vermont Recovery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3126605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Newport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10"/>
                        </a:rPr>
                        <a:t>BAART Behavioral Health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847485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Newport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11"/>
                        </a:rPr>
                        <a:t>Turning Point of Newport – Journey to Recovery Center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51242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1D726-0D19-441F-AA29-7A3AB2D6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Where to find Narcan</a:t>
            </a:r>
            <a:br>
              <a:rPr lang="en-US" dirty="0"/>
            </a:br>
            <a:r>
              <a:rPr lang="en-US" dirty="0"/>
              <a:t>in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ED0F90-0701-4034-A98E-376695D0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D2E44-C53F-4E62-A757-005736A161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50D112C-0612-4906-B8BF-8B0DB89B4FC4}"/>
              </a:ext>
            </a:extLst>
          </p:cNvPr>
          <p:cNvGraphicFramePr>
            <a:graphicFrameLocks noGrp="1"/>
          </p:cNvGraphicFramePr>
          <p:nvPr/>
        </p:nvGraphicFramePr>
        <p:xfrm>
          <a:off x="114300" y="1731963"/>
          <a:ext cx="8915400" cy="4511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014">
                  <a:extLst>
                    <a:ext uri="{9D8B030D-6E8A-4147-A177-3AD203B41FA5}">
                      <a16:colId xmlns:a16="http://schemas.microsoft.com/office/drawing/2014/main" xmlns="" val="2440686890"/>
                    </a:ext>
                  </a:extLst>
                </a:gridCol>
                <a:gridCol w="6416386">
                  <a:extLst>
                    <a:ext uri="{9D8B030D-6E8A-4147-A177-3AD203B41FA5}">
                      <a16:colId xmlns:a16="http://schemas.microsoft.com/office/drawing/2014/main" xmlns="" val="4220721036"/>
                    </a:ext>
                  </a:extLst>
                </a:gridCol>
              </a:tblGrid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Randolph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2"/>
                        </a:rPr>
                        <a:t>Gifford Medical Center- Kingwood Health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8950783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Rutland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3"/>
                        </a:rPr>
                        <a:t>Turning Point Center of Rutland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824114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Rutland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4"/>
                        </a:rPr>
                        <a:t>West Ridge Center for Addiction Recovery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229979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Rutland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Rutland Free Clinic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8303244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South Burlington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5"/>
                        </a:rPr>
                        <a:t>Howard Center – Chittenden Clinic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448534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Springfield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Turning Point Recovery Center of Springfield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8383164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 Albans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5"/>
                        </a:rPr>
                        <a:t>Howard Center – St. Albans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6555873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 Albans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6"/>
                        </a:rPr>
                        <a:t>Turning Point of Franklin County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5352283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 Albans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7"/>
                        </a:rPr>
                        <a:t>BAART Behavioral Health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3823326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Johnsbury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8"/>
                        </a:rPr>
                        <a:t>Kingdom Recovery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3966002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Johnsbury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9"/>
                        </a:rPr>
                        <a:t>Vermont CARES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3007780"/>
                  </a:ext>
                </a:extLst>
              </a:tr>
              <a:tr h="37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St. Johnsbury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10"/>
                        </a:rPr>
                        <a:t>BAART Behavioral Health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29254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1D726-0D19-441F-AA29-7A3AB2D6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Where to find Narcan</a:t>
            </a:r>
            <a:br>
              <a:rPr lang="en-US" dirty="0"/>
            </a:br>
            <a:r>
              <a:rPr lang="en-US" dirty="0"/>
              <a:t>in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ED0F90-0701-4034-A98E-376695D0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FEE63-4EF6-4E75-A393-1D963BB7510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B7085A8-237C-4FBB-AC4B-52104AE5075D}"/>
              </a:ext>
            </a:extLst>
          </p:cNvPr>
          <p:cNvGraphicFramePr>
            <a:graphicFrameLocks noGrp="1"/>
          </p:cNvGraphicFramePr>
          <p:nvPr/>
        </p:nvGraphicFramePr>
        <p:xfrm>
          <a:off x="0" y="2209800"/>
          <a:ext cx="9144000" cy="3352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091">
                  <a:extLst>
                    <a:ext uri="{9D8B030D-6E8A-4147-A177-3AD203B41FA5}">
                      <a16:colId xmlns:a16="http://schemas.microsoft.com/office/drawing/2014/main" xmlns="" val="1075757401"/>
                    </a:ext>
                  </a:extLst>
                </a:gridCol>
                <a:gridCol w="6580909">
                  <a:extLst>
                    <a:ext uri="{9D8B030D-6E8A-4147-A177-3AD203B41FA5}">
                      <a16:colId xmlns:a16="http://schemas.microsoft.com/office/drawing/2014/main" xmlns="" val="2105969438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703468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Swanton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2"/>
                        </a:rPr>
                        <a:t>Northern Tier Center for Health - Swanton Health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9414878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Wells River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3"/>
                        </a:rPr>
                        <a:t>Little Rivers Health 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713856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White River Junction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4"/>
                        </a:rPr>
                        <a:t>HIV/HCV Resource Center – Syringe Exchange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51433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White River Junction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Bradford Psychiatric Association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5944357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White River Junction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  <a:hlinkClick r:id="rId5"/>
                        </a:rPr>
                        <a:t>Good Neighbor Health Clinic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77710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Windsor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Connecticut Valley Recovery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48447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2389</TotalTime>
  <Pages>0</Pages>
  <Words>250</Words>
  <Characters>0</Characters>
  <Application>Microsoft Office PowerPoint</Application>
  <PresentationFormat>On-screen Show (4:3)</PresentationFormat>
  <Lines>0</Lines>
  <Paragraphs>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ヒラギノ角ゴ ProN W3</vt:lpstr>
      <vt:lpstr>Retrospect</vt:lpstr>
      <vt:lpstr>Where to find Narcan in the community</vt:lpstr>
      <vt:lpstr>Where to find Narcan in the community</vt:lpstr>
      <vt:lpstr>Where to find Narcan in the community</vt:lpstr>
      <vt:lpstr>Where to find Narcan in the community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Overdose</dc:title>
  <dc:creator>...</dc:creator>
  <cp:lastModifiedBy>Geri Bailey</cp:lastModifiedBy>
  <cp:revision>121</cp:revision>
  <dcterms:modified xsi:type="dcterms:W3CDTF">2019-03-25T00:49:45Z</dcterms:modified>
</cp:coreProperties>
</file>